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8" r:id="rId4"/>
    <p:sldId id="299" r:id="rId6"/>
    <p:sldId id="300" r:id="rId7"/>
    <p:sldId id="304" r:id="rId8"/>
    <p:sldId id="301" r:id="rId9"/>
    <p:sldId id="317" r:id="rId10"/>
    <p:sldId id="303" r:id="rId11"/>
    <p:sldId id="306" r:id="rId12"/>
    <p:sldId id="305" r:id="rId13"/>
    <p:sldId id="312" r:id="rId14"/>
    <p:sldId id="311" r:id="rId15"/>
    <p:sldId id="310" r:id="rId16"/>
    <p:sldId id="309" r:id="rId17"/>
    <p:sldId id="308" r:id="rId18"/>
    <p:sldId id="315" r:id="rId19"/>
    <p:sldId id="313" r:id="rId20"/>
    <p:sldId id="334" r:id="rId21"/>
    <p:sldId id="314" r:id="rId22"/>
    <p:sldId id="335" r:id="rId23"/>
    <p:sldId id="307" r:id="rId24"/>
    <p:sldId id="333" r:id="rId25"/>
    <p:sldId id="302" r:id="rId26"/>
    <p:sldId id="316" r:id="rId27"/>
    <p:sldId id="336" r:id="rId28"/>
    <p:sldId id="337" r:id="rId29"/>
    <p:sldId id="338" r:id="rId30"/>
    <p:sldId id="339" r:id="rId31"/>
    <p:sldId id="340" r:id="rId32"/>
    <p:sldId id="318" r:id="rId33"/>
  </p:sldIdLst>
  <p:sldSz cx="11520170" cy="6480175"/>
  <p:notesSz cx="6858000" cy="9144000"/>
  <p:custDataLst>
    <p:tags r:id="rId37"/>
  </p:custDataLst>
  <p:defaultTextStyle>
    <a:defPPr>
      <a:defRPr lang="zh-CN"/>
    </a:defPPr>
    <a:lvl1pPr marL="0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1pPr>
    <a:lvl2pPr marL="553720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2pPr>
    <a:lvl3pPr marL="1107440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3pPr>
    <a:lvl4pPr marL="1661795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4pPr>
    <a:lvl5pPr marL="2215515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5pPr>
    <a:lvl6pPr marL="2769235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6pPr>
    <a:lvl7pPr marL="3322955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7pPr>
    <a:lvl8pPr marL="3876675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8pPr>
    <a:lvl9pPr marL="4431030" algn="l" defTabSz="1107440" rtl="0" eaLnBrk="1" latinLnBrk="0" hangingPunct="1">
      <a:defRPr sz="218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68C1ED"/>
    <a:srgbClr val="00509A"/>
    <a:srgbClr val="005AA5"/>
    <a:srgbClr val="006BBB"/>
    <a:srgbClr val="004A82"/>
    <a:srgbClr val="0099FF"/>
    <a:srgbClr val="0000FF"/>
    <a:srgbClr val="E6A4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4660"/>
  </p:normalViewPr>
  <p:slideViewPr>
    <p:cSldViewPr>
      <p:cViewPr varScale="1">
        <p:scale>
          <a:sx n="49" d="100"/>
          <a:sy n="49" d="100"/>
        </p:scale>
        <p:origin x="48" y="1312"/>
      </p:cViewPr>
      <p:guideLst>
        <p:guide orient="horz" pos="2041"/>
        <p:guide pos="36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B5631FC-C3EB-40D7-89A8-71EAA718C75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288EACC-3148-4639-B8F8-DA7D85113A1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107440" rtl="0" eaLnBrk="1" latinLnBrk="0" hangingPunct="1">
      <a:defRPr sz="1455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553720" algn="l" defTabSz="1107440" rtl="0" eaLnBrk="1" latinLnBrk="0" hangingPunct="1">
      <a:defRPr sz="1455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1107440" algn="l" defTabSz="1107440" rtl="0" eaLnBrk="1" latinLnBrk="0" hangingPunct="1">
      <a:defRPr sz="1455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661795" algn="l" defTabSz="1107440" rtl="0" eaLnBrk="1" latinLnBrk="0" hangingPunct="1">
      <a:defRPr sz="1455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2215515" algn="l" defTabSz="1107440" rtl="0" eaLnBrk="1" latinLnBrk="0" hangingPunct="1">
      <a:defRPr sz="1455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769235" algn="l" defTabSz="1107440" rtl="0" eaLnBrk="1" latinLnBrk="0" hangingPunct="1">
      <a:defRPr sz="1455" kern="1200">
        <a:solidFill>
          <a:schemeClr val="tx1"/>
        </a:solidFill>
        <a:latin typeface="+mn-lt"/>
        <a:ea typeface="+mn-ea"/>
        <a:cs typeface="+mn-cs"/>
      </a:defRPr>
    </a:lvl6pPr>
    <a:lvl7pPr marL="3322955" algn="l" defTabSz="1107440" rtl="0" eaLnBrk="1" latinLnBrk="0" hangingPunct="1">
      <a:defRPr sz="1455" kern="1200">
        <a:solidFill>
          <a:schemeClr val="tx1"/>
        </a:solidFill>
        <a:latin typeface="+mn-lt"/>
        <a:ea typeface="+mn-ea"/>
        <a:cs typeface="+mn-cs"/>
      </a:defRPr>
    </a:lvl7pPr>
    <a:lvl8pPr marL="3876675" algn="l" defTabSz="1107440" rtl="0" eaLnBrk="1" latinLnBrk="0" hangingPunct="1">
      <a:defRPr sz="1455" kern="1200">
        <a:solidFill>
          <a:schemeClr val="tx1"/>
        </a:solidFill>
        <a:latin typeface="+mn-lt"/>
        <a:ea typeface="+mn-ea"/>
        <a:cs typeface="+mn-cs"/>
      </a:defRPr>
    </a:lvl8pPr>
    <a:lvl9pPr marL="4431030" algn="l" defTabSz="1107440" rtl="0" eaLnBrk="1" latinLnBrk="0" hangingPunct="1">
      <a:defRPr sz="14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AF9A2E-B306-4A69-AD53-95F7B5B746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8EACC-3148-4639-B8F8-DA7D85113A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288EACC-3148-4639-B8F8-DA7D85113A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7" y="2013056"/>
            <a:ext cx="9792415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2354" y="259508"/>
            <a:ext cx="2592110" cy="552915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025" y="259508"/>
            <a:ext cx="7584321" cy="552915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对角的矩形 3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泪滴形 14"/>
          <p:cNvSpPr/>
          <p:nvPr userDrawn="1"/>
        </p:nvSpPr>
        <p:spPr bwMode="auto">
          <a:xfrm rot="8071176">
            <a:off x="1518629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3589519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5631877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prstClr val="white">
                  <a:lumMod val="65000"/>
                </a:prstClr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7702757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剪去对角的矩形 9"/>
          <p:cNvSpPr/>
          <p:nvPr userDrawn="1"/>
        </p:nvSpPr>
        <p:spPr>
          <a:xfrm flipH="1" flipV="1">
            <a:off x="0" y="5934507"/>
            <a:ext cx="11520488" cy="54566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8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0" y="321807"/>
            <a:ext cx="11520488" cy="596317"/>
          </a:xfrm>
          <a:prstGeom prst="rect">
            <a:avLst/>
          </a:prstGeom>
          <a:noFill/>
          <a:ln>
            <a:noFill/>
          </a:ln>
        </p:spPr>
        <p:txBody>
          <a:bodyPr wrap="square" lIns="102870" tIns="51435" rIns="102870" bIns="5143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eaLnBrk="0" hangingPunct="0">
              <a:defRPr/>
            </a:pP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年度工作概述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b="1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工作完成情况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成功项目展示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工作存在不足    </a:t>
            </a:r>
            <a:r>
              <a:rPr lang="en-US" altLang="zh-CN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|</a:t>
            </a:r>
            <a:r>
              <a:rPr lang="zh-CN" altLang="en-US" sz="1600" kern="1000" spc="-20" dirty="0">
                <a:solidFill>
                  <a:prstClr val="white">
                    <a:lumMod val="65000"/>
                  </a:prstClr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  <a:cs typeface="Calibri" panose="020F0502020204030204"/>
              </a:rPr>
              <a:t>    </a:t>
            </a:r>
            <a:r>
              <a:rPr lang="zh-CN" altLang="en-US" sz="1600" kern="1000" spc="-20" dirty="0">
                <a:solidFill>
                  <a:srgbClr val="002060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rPr>
              <a:t>明年工作计划</a:t>
            </a:r>
            <a:endParaRPr lang="en-US" altLang="zh-CN" sz="1600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  <a:p>
            <a:pPr marL="0" indent="0" algn="ctr" eaLnBrk="0" hangingPunct="0"/>
            <a:endParaRPr lang="en-US" altLang="zh-CN" sz="1600" b="1" kern="1000" spc="-20" dirty="0">
              <a:solidFill>
                <a:srgbClr val="002060"/>
              </a:solidFill>
              <a:latin typeface="方正准圆简体" panose="02010601030101010101" pitchFamily="2" charset="-122"/>
              <a:ea typeface="方正准圆简体" panose="02010601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708966"/>
            <a:ext cx="115204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PC\Desktop\zqq\8_0007_ma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83" y="1362160"/>
            <a:ext cx="8608953" cy="36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泪滴形 14"/>
          <p:cNvSpPr/>
          <p:nvPr userDrawn="1"/>
        </p:nvSpPr>
        <p:spPr bwMode="auto">
          <a:xfrm rot="8071176">
            <a:off x="9742088" y="39948"/>
            <a:ext cx="256734" cy="285264"/>
          </a:xfrm>
          <a:custGeom>
            <a:avLst/>
            <a:gdLst/>
            <a:ahLst/>
            <a:cxnLst/>
            <a:rect l="l" t="t" r="r" b="b"/>
            <a:pathLst>
              <a:path w="314326" h="314326">
                <a:moveTo>
                  <a:pt x="87314" y="153194"/>
                </a:moveTo>
                <a:cubicBezTo>
                  <a:pt x="87314" y="112425"/>
                  <a:pt x="120364" y="79375"/>
                  <a:pt x="161133" y="79375"/>
                </a:cubicBezTo>
                <a:cubicBezTo>
                  <a:pt x="201902" y="79375"/>
                  <a:pt x="234952" y="112425"/>
                  <a:pt x="234952" y="153194"/>
                </a:cubicBezTo>
                <a:cubicBezTo>
                  <a:pt x="234952" y="193963"/>
                  <a:pt x="201902" y="227013"/>
                  <a:pt x="161133" y="227013"/>
                </a:cubicBezTo>
                <a:cubicBezTo>
                  <a:pt x="120364" y="227013"/>
                  <a:pt x="87314" y="193963"/>
                  <a:pt x="87314" y="153194"/>
                </a:cubicBezTo>
                <a:close/>
                <a:moveTo>
                  <a:pt x="0" y="157163"/>
                </a:moveTo>
                <a:cubicBezTo>
                  <a:pt x="0" y="243962"/>
                  <a:pt x="70364" y="314326"/>
                  <a:pt x="157163" y="314326"/>
                </a:cubicBezTo>
                <a:cubicBezTo>
                  <a:pt x="243962" y="314326"/>
                  <a:pt x="314326" y="243962"/>
                  <a:pt x="314326" y="157163"/>
                </a:cubicBezTo>
                <a:lnTo>
                  <a:pt x="314326" y="0"/>
                </a:lnTo>
                <a:lnTo>
                  <a:pt x="157164" y="0"/>
                </a:lnTo>
                <a:cubicBezTo>
                  <a:pt x="70365" y="0"/>
                  <a:pt x="1" y="70364"/>
                  <a:pt x="1" y="157163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</a:ln>
          <a:effectLst>
            <a:outerShdw blurRad="88900" dir="18900000" sy="23000" kx="-1200000" algn="bl" rotWithShape="0">
              <a:prstClr val="black">
                <a:alpha val="95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18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Picture 2" descr="C:\Users\PC\Desktop\zqq\rene_0001_-----1.png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" y="6003218"/>
            <a:ext cx="1180042" cy="4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7" y="2013056"/>
            <a:ext cx="9792415" cy="13890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039" y="4164114"/>
            <a:ext cx="9792415" cy="128703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039" y="2746575"/>
            <a:ext cx="9792415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024" y="1512041"/>
            <a:ext cx="5088216" cy="4276616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6248" y="1512041"/>
            <a:ext cx="5088216" cy="4276616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软雅黑" panose="020B0503020204020204" pitchFamily="34" charset="-122"/>
              </a:defRPr>
            </a:lvl1pPr>
            <a:lvl2pPr>
              <a:defRPr sz="2400">
                <a:ea typeface="微软雅黑" panose="020B0503020204020204" pitchFamily="34" charset="-122"/>
              </a:defRPr>
            </a:lvl2pPr>
            <a:lvl3pPr>
              <a:defRPr sz="2000">
                <a:ea typeface="微软雅黑" panose="020B0503020204020204" pitchFamily="34" charset="-122"/>
              </a:defRPr>
            </a:lvl3pPr>
            <a:lvl4pPr>
              <a:defRPr sz="1800">
                <a:ea typeface="微软雅黑" panose="020B0503020204020204" pitchFamily="34" charset="-122"/>
              </a:defRPr>
            </a:lvl4pPr>
            <a:lvl5pPr>
              <a:defRPr sz="1800"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450540"/>
            <a:ext cx="5090216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025" y="2055056"/>
            <a:ext cx="5090216" cy="3733601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2250" y="1450540"/>
            <a:ext cx="5092216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2250" y="2055056"/>
            <a:ext cx="5092216" cy="3733601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0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600">
                <a:ea typeface="微软雅黑" panose="020B0503020204020204" pitchFamily="34" charset="-122"/>
              </a:defRPr>
            </a:lvl4pPr>
            <a:lvl5pPr>
              <a:defRPr sz="1600"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6" y="258008"/>
            <a:ext cx="3790161" cy="109803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191" y="258007"/>
            <a:ext cx="6440273" cy="5530650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026" y="1356038"/>
            <a:ext cx="3790161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096" y="4536123"/>
            <a:ext cx="6912293" cy="53551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096" y="579016"/>
            <a:ext cx="6912293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096" y="5071638"/>
            <a:ext cx="6912293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2.wdp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9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8" y="2492"/>
            <a:ext cx="11517769" cy="64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025" y="259508"/>
            <a:ext cx="10368439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512041"/>
            <a:ext cx="10368439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024" y="6006164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A6BFB6C1-5EAC-406A-A227-3BA4ECB4D2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167" y="6006164"/>
            <a:ext cx="3648155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6350" y="6006164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77103E9-D988-4B8E-85E2-0626189DC02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microsoft.com/office/2007/relationships/hdphoto" Target="../media/image43.wdp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t="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128760" y="1799927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dirty="0">
                <a:ln w="12700" cmpd="sng">
                  <a:noFill/>
                  <a:prstDash val="solid"/>
                  <a:miter lim="800000"/>
                </a:ln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智能停车场管理系统</a:t>
            </a:r>
            <a:endParaRPr kumimoji="0" lang="zh-CN" altLang="en-US" sz="4400" b="1" i="0" u="none" strike="noStrike" kern="1200" cap="none" spc="0" normalizeH="0" baseline="0" noProof="0" dirty="0">
              <a:ln w="12700" cmpd="sng">
                <a:noFill/>
                <a:prstDash val="solid"/>
                <a:miter lim="800000"/>
              </a:ln>
              <a:gradFill>
                <a:gsLst>
                  <a:gs pos="0">
                    <a:srgbClr val="002060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对角圆角矩形 92"/>
          <p:cNvSpPr/>
          <p:nvPr/>
        </p:nvSpPr>
        <p:spPr>
          <a:xfrm>
            <a:off x="8189596" y="5530627"/>
            <a:ext cx="2593429" cy="573537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2022201611 </a:t>
            </a: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于凯德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2022201725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高凯龙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2" y="312747"/>
            <a:ext cx="2448272" cy="734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7000"/>
    </mc:Choice>
    <mc:Fallback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140" y="647799"/>
            <a:ext cx="52768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3" y="1079847"/>
            <a:ext cx="30988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56" y="471487"/>
            <a:ext cx="47053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99" y="1240732"/>
            <a:ext cx="28702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08" y="549981"/>
            <a:ext cx="48958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40" y="1594675"/>
            <a:ext cx="25844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94" y="575791"/>
            <a:ext cx="47053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0" y="1079847"/>
            <a:ext cx="30988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16" y="832811"/>
            <a:ext cx="5276850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3" y="1223863"/>
            <a:ext cx="34099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60" y="234970"/>
            <a:ext cx="4697090" cy="623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4" y="100676"/>
            <a:ext cx="4032448" cy="61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8" y="1663699"/>
            <a:ext cx="3981450" cy="315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977265"/>
            <a:ext cx="2658745" cy="5040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315" y="977265"/>
            <a:ext cx="2626360" cy="4871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0" y="1083945"/>
            <a:ext cx="2357120" cy="482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680" y="1023620"/>
            <a:ext cx="2557780" cy="499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84" y="234970"/>
            <a:ext cx="4680520" cy="61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832485"/>
            <a:ext cx="3092450" cy="5467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15" y="832485"/>
            <a:ext cx="3010535" cy="559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95" y="744855"/>
            <a:ext cx="2989580" cy="576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五边形 26"/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400203" y="636901"/>
            <a:ext cx="576065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项目背景</a:t>
            </a:r>
            <a:endParaRPr lang="zh-CN" altLang="en-US"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76" y="125412"/>
            <a:ext cx="25463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1079847"/>
            <a:ext cx="3324225" cy="504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76" y="125412"/>
            <a:ext cx="25463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1068417"/>
            <a:ext cx="3324225" cy="504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6"/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TextBox 27"/>
          <p:cNvSpPr txBox="1"/>
          <p:nvPr/>
        </p:nvSpPr>
        <p:spPr bwMode="auto">
          <a:xfrm>
            <a:off x="5256189" y="636901"/>
            <a:ext cx="864096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TextBox 20"/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非功能需求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5668" y="886789"/>
            <a:ext cx="1584176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非功能需求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7716" y="1799927"/>
            <a:ext cx="8712968" cy="24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系统支持每小时</a:t>
            </a:r>
            <a:r>
              <a:rPr lang="en-US" altLang="zh-CN" b="0" i="0" dirty="0">
                <a:effectLst/>
                <a:latin typeface="PingFang SC"/>
              </a:rPr>
              <a:t>500</a:t>
            </a:r>
            <a:r>
              <a:rPr lang="zh-CN" altLang="en-US" b="0" i="0" dirty="0">
                <a:effectLst/>
                <a:latin typeface="PingFang SC"/>
              </a:rPr>
              <a:t>辆车的峰值处理能力，核心功能（车牌识别、计费）响应时间不超过</a:t>
            </a:r>
            <a:r>
              <a:rPr lang="en-US" altLang="zh-CN" dirty="0">
                <a:latin typeface="PingFang SC"/>
              </a:rPr>
              <a:t>0.5</a:t>
            </a:r>
            <a:r>
              <a:rPr lang="zh-CN" altLang="en-US" b="0" i="0" dirty="0">
                <a:effectLst/>
                <a:latin typeface="PingFang SC"/>
              </a:rPr>
              <a:t>秒，保证</a:t>
            </a:r>
            <a:r>
              <a:rPr lang="en-US" altLang="zh-CN" b="0" i="0" dirty="0">
                <a:effectLst/>
                <a:latin typeface="PingFang SC"/>
              </a:rPr>
              <a:t>99.9%</a:t>
            </a:r>
            <a:r>
              <a:rPr lang="zh-CN" altLang="en-US" b="0" i="0" dirty="0">
                <a:effectLst/>
                <a:latin typeface="PingFang SC"/>
              </a:rPr>
              <a:t>的日可用率。采用轻量级架构实现</a:t>
            </a:r>
            <a:r>
              <a:rPr lang="en-US" altLang="zh-CN" b="0" i="0" dirty="0">
                <a:effectLst/>
                <a:latin typeface="PingFang SC"/>
              </a:rPr>
              <a:t>7×24</a:t>
            </a:r>
            <a:r>
              <a:rPr lang="zh-CN" altLang="en-US" b="0" i="0" dirty="0">
                <a:effectLst/>
                <a:latin typeface="PingFang SC"/>
              </a:rPr>
              <a:t>小时稳定运行，关键数据每日自动备份并保留</a:t>
            </a:r>
            <a:r>
              <a:rPr lang="en-US" altLang="zh-CN" b="0" i="0" dirty="0">
                <a:effectLst/>
                <a:latin typeface="PingFang SC"/>
              </a:rPr>
              <a:t>30</a:t>
            </a:r>
            <a:r>
              <a:rPr lang="zh-CN" altLang="en-US" b="0" i="0" dirty="0">
                <a:effectLst/>
                <a:latin typeface="PingFang SC"/>
              </a:rPr>
              <a:t>天操作日志。支持主流的车牌识别摄像头、智能道闸等设备接入，兼容微信</a:t>
            </a:r>
            <a:r>
              <a:rPr lang="en-US" altLang="zh-CN" b="0" i="0" dirty="0">
                <a:effectLst/>
                <a:latin typeface="PingFang SC"/>
              </a:rPr>
              <a:t>/</a:t>
            </a:r>
            <a:r>
              <a:rPr lang="zh-CN" altLang="en-US" b="0" i="0" dirty="0">
                <a:effectLst/>
                <a:latin typeface="PingFang SC"/>
              </a:rPr>
              <a:t>支付宝支付接口。前端界面需直观易操作，工作人员培训后</a:t>
            </a:r>
            <a:r>
              <a:rPr lang="en-US" altLang="zh-CN" b="0" i="0" dirty="0">
                <a:effectLst/>
                <a:latin typeface="PingFang SC"/>
              </a:rPr>
              <a:t>1</a:t>
            </a:r>
            <a:r>
              <a:rPr lang="zh-CN" altLang="en-US" b="0" i="0" dirty="0">
                <a:effectLst/>
                <a:latin typeface="PingFang SC"/>
              </a:rPr>
              <a:t>小时内可熟练使用。设备需在</a:t>
            </a:r>
            <a:r>
              <a:rPr lang="en-US" altLang="zh-CN" b="0" i="0" dirty="0">
                <a:effectLst/>
                <a:latin typeface="PingFang SC"/>
              </a:rPr>
              <a:t>-10℃</a:t>
            </a:r>
            <a:r>
              <a:rPr lang="zh-CN" altLang="en-US" b="0" i="0" dirty="0">
                <a:effectLst/>
                <a:latin typeface="PingFang SC"/>
              </a:rPr>
              <a:t>至</a:t>
            </a:r>
            <a:r>
              <a:rPr lang="en-US" altLang="zh-CN" b="0" i="0" dirty="0">
                <a:effectLst/>
                <a:latin typeface="PingFang SC"/>
              </a:rPr>
              <a:t>50℃</a:t>
            </a:r>
            <a:r>
              <a:rPr lang="zh-CN" altLang="en-US" b="0" i="0" dirty="0">
                <a:effectLst/>
                <a:latin typeface="PingFang SC"/>
              </a:rPr>
              <a:t>环境下稳定工作，断电后智能道闸可手动应急开启。系统预留扩展接口，未来可平滑升级车位规模。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6"/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TextBox 27"/>
          <p:cNvSpPr txBox="1"/>
          <p:nvPr/>
        </p:nvSpPr>
        <p:spPr bwMode="auto">
          <a:xfrm>
            <a:off x="5256189" y="636901"/>
            <a:ext cx="864096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TextBox 20"/>
          <p:cNvSpPr txBox="1"/>
          <p:nvPr/>
        </p:nvSpPr>
        <p:spPr>
          <a:xfrm>
            <a:off x="2660274" y="2985155"/>
            <a:ext cx="6284335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运行环境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7560" y="1062355"/>
            <a:ext cx="2466975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硬件环境需求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235" y="2332355"/>
            <a:ext cx="9834245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latin typeface="PingFang SC"/>
              </a:rPr>
              <a:t>	</a:t>
            </a:r>
            <a:endParaRPr lang="en-US" sz="1400" b="0" i="0" dirty="0">
              <a:latin typeface="PingFang SC"/>
            </a:endParaRPr>
          </a:p>
          <a:p>
            <a:r>
              <a:rPr lang="en-US" sz="1400" b="0" i="0" dirty="0">
                <a:latin typeface="PingFang SC"/>
              </a:rPr>
              <a:t>	</a:t>
            </a:r>
            <a:r>
              <a:rPr lang="zh-CN" altLang="en-US" sz="1400" b="0" i="0" dirty="0">
                <a:solidFill>
                  <a:srgbClr val="7030A0"/>
                </a:solidFill>
                <a:latin typeface="PingFang SC"/>
              </a:rPr>
              <a:t>最低配置</a:t>
            </a:r>
            <a:r>
              <a:rPr lang="en-US" sz="1400" b="0" i="0" dirty="0">
                <a:solidFill>
                  <a:srgbClr val="7030A0"/>
                </a:solidFill>
                <a:latin typeface="PingFang SC"/>
              </a:rPr>
              <a:t>			</a:t>
            </a:r>
            <a:r>
              <a:rPr sz="1400" b="0" i="0" dirty="0">
                <a:solidFill>
                  <a:srgbClr val="7030A0"/>
                </a:solidFill>
                <a:latin typeface="PingFang SC"/>
              </a:rPr>
              <a:t>推荐配置	</a:t>
            </a:r>
            <a:r>
              <a:rPr lang="en-US" sz="1400" b="0" i="0" dirty="0">
                <a:solidFill>
                  <a:srgbClr val="7030A0"/>
                </a:solidFill>
                <a:latin typeface="PingFang SC"/>
              </a:rPr>
              <a:t>			</a:t>
            </a:r>
            <a:r>
              <a:rPr sz="1400" b="0" i="0" dirty="0">
                <a:solidFill>
                  <a:srgbClr val="7030A0"/>
                </a:solidFill>
                <a:latin typeface="PingFang SC"/>
              </a:rPr>
              <a:t>数量</a:t>
            </a:r>
            <a:r>
              <a:rPr sz="1400" b="0" i="0" dirty="0">
                <a:latin typeface="PingFang SC"/>
              </a:rPr>
              <a:t>	</a:t>
            </a:r>
            <a:endParaRPr sz="1400" b="0" i="0" dirty="0">
              <a:latin typeface="PingFang SC"/>
            </a:endParaRPr>
          </a:p>
          <a:p>
            <a:endParaRPr sz="1400" b="0" i="0" dirty="0">
              <a:latin typeface="PingFang SC"/>
            </a:endParaRPr>
          </a:p>
          <a:p>
            <a:r>
              <a:rPr sz="1400" b="0" i="0" dirty="0">
                <a:latin typeface="PingFang SC"/>
              </a:rPr>
              <a:t>应用服务器	4核CPU/16GB内存/500GB SSD	8核CPU/32GB内存/1TB SSD RAID10	2+</a:t>
            </a:r>
            <a:endParaRPr sz="1400" b="0" i="0" dirty="0">
              <a:latin typeface="PingFang SC"/>
            </a:endParaRPr>
          </a:p>
          <a:p>
            <a:endParaRPr sz="1400" b="0" i="0" dirty="0">
              <a:latin typeface="PingFang SC"/>
            </a:endParaRPr>
          </a:p>
          <a:p>
            <a:endParaRPr sz="1400" b="0" i="0" dirty="0">
              <a:latin typeface="PingFang SC"/>
            </a:endParaRPr>
          </a:p>
          <a:p>
            <a:r>
              <a:rPr sz="1400" b="0" i="0" dirty="0">
                <a:latin typeface="PingFang SC"/>
              </a:rPr>
              <a:t>数据库服务器	8核CPU/32GB内存/1TB SSD	16核CPU/64GB内存/2TB SSD+NVMe	主从各1</a:t>
            </a:r>
            <a:r>
              <a:rPr sz="1000" b="0" i="0" dirty="0">
                <a:latin typeface="PingFang SC"/>
              </a:rPr>
              <a:t>	</a:t>
            </a:r>
            <a:endParaRPr sz="1000" b="0" i="0" dirty="0">
              <a:latin typeface="PingFang SC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4235" y="2259965"/>
            <a:ext cx="9792970" cy="26847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63600" y="1911350"/>
            <a:ext cx="9793605" cy="30340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92650" y="1911350"/>
            <a:ext cx="294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服务器配置</a:t>
            </a:r>
            <a:endParaRPr lang="zh-CN" altLang="en-US" sz="20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7560" y="1062355"/>
            <a:ext cx="2466975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硬件环境需求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235" y="2332355"/>
            <a:ext cx="9834245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latin typeface="PingFang SC"/>
              </a:rPr>
              <a:t>	</a:t>
            </a:r>
            <a:endParaRPr lang="en-US" sz="1400" b="0" i="0" dirty="0">
              <a:latin typeface="PingFang SC"/>
            </a:endParaRPr>
          </a:p>
          <a:p>
            <a:r>
              <a:rPr sz="1200" b="0" i="0" dirty="0">
                <a:solidFill>
                  <a:srgbClr val="7030A0"/>
                </a:solidFill>
                <a:latin typeface="PingFang SC"/>
              </a:rPr>
              <a:t>设备类型</a:t>
            </a:r>
            <a:r>
              <a:rPr lang="en-US" sz="1200" b="0" i="0" dirty="0">
                <a:solidFill>
                  <a:srgbClr val="7030A0"/>
                </a:solidFill>
                <a:latin typeface="PingFang SC"/>
              </a:rPr>
              <a:t>	</a:t>
            </a:r>
            <a:r>
              <a:rPr sz="1200" b="0" i="0" dirty="0">
                <a:solidFill>
                  <a:srgbClr val="7030A0"/>
                </a:solidFill>
                <a:latin typeface="PingFang SC"/>
              </a:rPr>
              <a:t>	技术参数	</a:t>
            </a:r>
            <a:r>
              <a:rPr lang="en-US" sz="1200" b="0" i="0" dirty="0">
                <a:solidFill>
                  <a:srgbClr val="7030A0"/>
                </a:solidFill>
                <a:latin typeface="PingFang SC"/>
              </a:rPr>
              <a:t>				 </a:t>
            </a:r>
            <a:r>
              <a:rPr sz="1200" b="0" i="0" dirty="0">
                <a:solidFill>
                  <a:srgbClr val="7030A0"/>
                </a:solidFill>
                <a:latin typeface="PingFang SC"/>
              </a:rPr>
              <a:t>部署密度</a:t>
            </a:r>
            <a:endParaRPr sz="1200" b="0" i="0" dirty="0">
              <a:solidFill>
                <a:srgbClr val="7030A0"/>
              </a:solidFill>
              <a:latin typeface="PingFang SC"/>
            </a:endParaRPr>
          </a:p>
          <a:p>
            <a:endParaRPr sz="1200" b="0" i="0" dirty="0">
              <a:latin typeface="PingFang SC"/>
            </a:endParaRPr>
          </a:p>
          <a:p>
            <a:r>
              <a:rPr sz="1200" b="0" i="0" dirty="0">
                <a:latin typeface="PingFang SC"/>
              </a:rPr>
              <a:t>车牌识别摄像头</a:t>
            </a:r>
            <a:r>
              <a:rPr lang="en-US" sz="1200" b="0" i="0" dirty="0">
                <a:latin typeface="PingFang SC"/>
              </a:rPr>
              <a:t>	</a:t>
            </a:r>
            <a:r>
              <a:rPr sz="1200" b="0" i="0" dirty="0">
                <a:latin typeface="PingFang SC"/>
              </a:rPr>
              <a:t>	200万像素，支持H.265编码，IP66防护，内置AI芯片（如华为Ascend 310）	 入口/出口各2台</a:t>
            </a:r>
            <a:endParaRPr sz="1200" b="0" i="0" dirty="0">
              <a:latin typeface="PingFang SC"/>
            </a:endParaRPr>
          </a:p>
          <a:p>
            <a:endParaRPr sz="1200" b="0" i="0" dirty="0">
              <a:latin typeface="PingFang SC"/>
            </a:endParaRPr>
          </a:p>
          <a:p>
            <a:r>
              <a:rPr sz="1200" b="0" i="0" dirty="0">
                <a:latin typeface="PingFang SC"/>
              </a:rPr>
              <a:t>地磁传感器	</a:t>
            </a:r>
            <a:r>
              <a:rPr lang="en-US" sz="1200" b="0" i="0" dirty="0">
                <a:latin typeface="PingFang SC"/>
              </a:rPr>
              <a:t>	</a:t>
            </a:r>
            <a:r>
              <a:rPr sz="1200" b="0" i="0" dirty="0">
                <a:latin typeface="PingFang SC"/>
              </a:rPr>
              <a:t>检测精度≥95%，LoRaWAN通信，电池寿命≥5年	</a:t>
            </a:r>
            <a:r>
              <a:rPr lang="en-US" sz="1200" b="0" i="0" dirty="0">
                <a:latin typeface="PingFang SC"/>
              </a:rPr>
              <a:t>	 </a:t>
            </a:r>
            <a:r>
              <a:rPr sz="1200" b="0" i="0" dirty="0">
                <a:latin typeface="PingFang SC"/>
              </a:rPr>
              <a:t>每个车位1个</a:t>
            </a:r>
            <a:endParaRPr sz="1200" b="0" i="0" dirty="0">
              <a:latin typeface="PingFang SC"/>
            </a:endParaRPr>
          </a:p>
          <a:p>
            <a:endParaRPr sz="1200" b="0" i="0" dirty="0">
              <a:latin typeface="PingFang SC"/>
            </a:endParaRPr>
          </a:p>
          <a:p>
            <a:r>
              <a:rPr sz="1200" b="0" i="0" dirty="0">
                <a:latin typeface="PingFang SC"/>
              </a:rPr>
              <a:t>智能道闸	</a:t>
            </a:r>
            <a:r>
              <a:rPr lang="en-US" sz="1200" b="0" i="0" dirty="0">
                <a:latin typeface="PingFang SC"/>
              </a:rPr>
              <a:t>	</a:t>
            </a:r>
            <a:r>
              <a:rPr sz="1200" b="0" i="0" dirty="0">
                <a:latin typeface="PingFang SC"/>
              </a:rPr>
              <a:t>起落杆时间≤1.5秒，支持TCP/IP和RS485双通信，集成车辆检测器	 每个通道1套</a:t>
            </a:r>
            <a:endParaRPr sz="1200" b="0" i="0" dirty="0">
              <a:latin typeface="PingFang SC"/>
            </a:endParaRPr>
          </a:p>
          <a:p>
            <a:endParaRPr sz="1200" b="0" i="0" dirty="0">
              <a:latin typeface="PingFang SC"/>
            </a:endParaRPr>
          </a:p>
          <a:p>
            <a:r>
              <a:rPr sz="1200" b="0" i="0" dirty="0">
                <a:latin typeface="PingFang SC"/>
              </a:rPr>
              <a:t>LED引导屏	</a:t>
            </a:r>
            <a:r>
              <a:rPr lang="en-US" sz="1200" b="0" i="0" dirty="0">
                <a:latin typeface="PingFang SC"/>
              </a:rPr>
              <a:t>	</a:t>
            </a:r>
            <a:r>
              <a:rPr sz="1200" b="0" i="0" dirty="0">
                <a:latin typeface="PingFang SC"/>
              </a:rPr>
              <a:t>P4全彩屏，支持MQTT协议远程控制	</a:t>
            </a:r>
            <a:r>
              <a:rPr lang="en-US" sz="1200" b="0" i="0" dirty="0">
                <a:latin typeface="PingFang SC"/>
              </a:rPr>
              <a:t>		 </a:t>
            </a:r>
            <a:r>
              <a:rPr sz="1200" b="0" i="0" dirty="0">
                <a:latin typeface="PingFang SC"/>
              </a:rPr>
              <a:t>每层停车场2-4块</a:t>
            </a:r>
            <a:endParaRPr sz="1200" b="0" i="0" dirty="0">
              <a:latin typeface="PingFang SC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4235" y="2259965"/>
            <a:ext cx="9792970" cy="26847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63600" y="1911350"/>
            <a:ext cx="9793605" cy="30340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92650" y="1911350"/>
            <a:ext cx="294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物联网设备</a:t>
            </a:r>
            <a:endParaRPr lang="zh-CN" altLang="en-US" sz="20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7560" y="1062355"/>
            <a:ext cx="2466975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软件环境需求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235" y="2332355"/>
            <a:ext cx="9834245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latin typeface="PingFang SC"/>
              </a:rPr>
              <a:t>	</a:t>
            </a:r>
            <a:endParaRPr lang="en-US" sz="1400" b="0" i="0" dirty="0">
              <a:latin typeface="PingFang SC"/>
            </a:endParaRPr>
          </a:p>
          <a:p>
            <a:r>
              <a:rPr sz="1200" b="0" i="0" dirty="0">
                <a:solidFill>
                  <a:srgbClr val="7030A0"/>
                </a:solidFill>
                <a:latin typeface="PingFang SC"/>
              </a:rPr>
              <a:t>类别	要求</a:t>
            </a:r>
            <a:endParaRPr sz="1200" b="0" i="0" dirty="0">
              <a:solidFill>
                <a:srgbClr val="7030A0"/>
              </a:solidFill>
              <a:latin typeface="PingFang SC"/>
            </a:endParaRPr>
          </a:p>
          <a:p>
            <a:endParaRPr sz="1200" b="0" i="0" dirty="0">
              <a:solidFill>
                <a:srgbClr val="7030A0"/>
              </a:solidFill>
              <a:latin typeface="PingFang SC"/>
            </a:endParaRPr>
          </a:p>
          <a:p>
            <a:r>
              <a:rPr sz="1200" b="0" i="0" dirty="0">
                <a:solidFill>
                  <a:schemeClr val="tx1"/>
                </a:solidFill>
                <a:latin typeface="PingFang SC"/>
              </a:rPr>
              <a:t>操作系统	CentOS 8.4+/Ubuntu Server 20.04 LTS（生产环境需禁用root远程登录）</a:t>
            </a:r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r>
              <a:rPr sz="1200" b="0" i="0" dirty="0">
                <a:solidFill>
                  <a:schemeClr val="tx1"/>
                </a:solidFill>
                <a:latin typeface="PingFang SC"/>
              </a:rPr>
              <a:t>容器平台	Docker 20.10+，Kubernetes 1.24+（生产环境需启用Pod安全策略）</a:t>
            </a:r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r>
              <a:rPr sz="1200" b="0" i="0" dirty="0">
                <a:solidFill>
                  <a:schemeClr val="tx1"/>
                </a:solidFill>
                <a:latin typeface="PingFang SC"/>
              </a:rPr>
              <a:t>数据库	MySQL 8.0.28+（配置innodb_buffer_pool_size=总内存70%）</a:t>
            </a:r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endParaRPr sz="1200" b="0" i="0" dirty="0">
              <a:solidFill>
                <a:schemeClr val="tx1"/>
              </a:solidFill>
              <a:latin typeface="PingFang SC"/>
            </a:endParaRPr>
          </a:p>
          <a:p>
            <a:r>
              <a:rPr sz="1200" b="0" i="0" dirty="0">
                <a:solidFill>
                  <a:schemeClr val="tx1"/>
                </a:solidFill>
                <a:latin typeface="PingFang SC"/>
              </a:rPr>
              <a:t>中间件	Redis 7.0+（开启AOF持久化），RabbitMQ 3.11+（镜像队列模式）</a:t>
            </a:r>
            <a:endParaRPr sz="1200" b="0" i="0" dirty="0">
              <a:solidFill>
                <a:schemeClr val="tx1"/>
              </a:solidFill>
              <a:latin typeface="PingFang SC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4235" y="2259965"/>
            <a:ext cx="9792970" cy="26847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63600" y="1911350"/>
            <a:ext cx="9793605" cy="30340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92650" y="1911350"/>
            <a:ext cx="2941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70C0"/>
                </a:solidFill>
              </a:rPr>
              <a:t>基础软件栈</a:t>
            </a:r>
            <a:endParaRPr lang="zh-CN" altLang="en-US" sz="20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7560" y="1062355"/>
            <a:ext cx="2466975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软件环境需求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 descr="deepseek_mermaid_20250530_a14e8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843405"/>
            <a:ext cx="7251065" cy="4119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89045" y="1362075"/>
            <a:ext cx="2979420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依赖服务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8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1520488" cy="64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865410" y="2503705"/>
            <a:ext cx="5976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endParaRPr lang="zh-CN" altLang="en-US" sz="7200" b="1" dirty="0">
              <a:gradFill flip="none" rotWithShape="1">
                <a:gsLst>
                  <a:gs pos="0">
                    <a:srgbClr val="0070C0"/>
                  </a:gs>
                  <a:gs pos="37000">
                    <a:srgbClr val="002060"/>
                  </a:gs>
                  <a:gs pos="97000">
                    <a:srgbClr val="0070C0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53857" y="3744516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600" i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五边形 9"/>
          <p:cNvSpPr/>
          <p:nvPr/>
        </p:nvSpPr>
        <p:spPr>
          <a:xfrm rot="5400000">
            <a:off x="4852728" y="-368771"/>
            <a:ext cx="1815028" cy="3317744"/>
          </a:xfrm>
          <a:prstGeom prst="homePlate">
            <a:avLst>
              <a:gd name="adj" fmla="val 28927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73" y="642794"/>
            <a:ext cx="1085740" cy="10602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8244" y="1378432"/>
            <a:ext cx="9144000" cy="3877878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366" y="2360538"/>
            <a:ext cx="71336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10744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0" i="0" dirty="0">
                <a:effectLst/>
                <a:latin typeface="PingFang SC"/>
              </a:rPr>
              <a:t>当前传统停车场普遍采用人工管理模式，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存在效率低、资源浪费</a:t>
            </a:r>
            <a:r>
              <a:rPr lang="zh-CN" altLang="en-US" sz="1600" b="0" i="0" dirty="0">
                <a:effectLst/>
                <a:latin typeface="PingFang SC"/>
              </a:rPr>
              <a:t>和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管理漏洞</a:t>
            </a:r>
            <a:r>
              <a:rPr lang="zh-CN" altLang="en-US" sz="1600" b="0" i="0" dirty="0">
                <a:effectLst/>
                <a:latin typeface="PingFang SC"/>
              </a:rPr>
              <a:t>等问题。车辆出入需人工登记和现金收费，导致高峰期排队时间长；车位使用缺乏实时监控，空置率居高不下；人工操作还易产生收费误差和监管困难。随着车辆数量持续增加，传统管理已难以满足高效运营需求。同时，车牌识别、移动支付等技术的成熟为系统升级提供了基础，政府部门也出台政策鼓励停车场智能化改造。因此，开发智能化的停车场管理系统成为提升管理效率、优化用户体验的必然选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4202" y="994383"/>
            <a:ext cx="1673883" cy="1200584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92493" y="994383"/>
            <a:ext cx="1656539" cy="120058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五边形 10"/>
          <p:cNvSpPr/>
          <p:nvPr/>
        </p:nvSpPr>
        <p:spPr>
          <a:xfrm rot="5400000">
            <a:off x="2365725" y="463004"/>
            <a:ext cx="1024535" cy="1868590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291935" y="886789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-150" normalizeH="0" baseline="0" noProof="0" dirty="0">
                <a:ln w="190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</a:t>
            </a:r>
            <a:endParaRPr kumimoji="0" lang="zh-CN" altLang="en-US" sz="4000" b="1" i="0" u="none" strike="noStrike" kern="0" cap="none" spc="-150" normalizeH="0" baseline="0" noProof="0" dirty="0">
              <a:ln w="1905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1188244" y="1378432"/>
            <a:ext cx="9144000" cy="3877878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366" y="2360538"/>
            <a:ext cx="71336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10744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0" i="0" dirty="0">
                <a:effectLst/>
                <a:latin typeface="PingFang SC"/>
              </a:rPr>
              <a:t>本</a:t>
            </a:r>
            <a:r>
              <a:rPr lang="zh-CN" altLang="en-US" sz="1600" dirty="0">
                <a:latin typeface="PingFang SC"/>
              </a:rPr>
              <a:t>系统</a:t>
            </a:r>
            <a:r>
              <a:rPr lang="zh-CN" altLang="en-US" sz="1600" b="0" i="0" dirty="0">
                <a:effectLst/>
                <a:latin typeface="PingFang SC"/>
              </a:rPr>
              <a:t>旨在构建一套集车辆自动识别、车位实时监控和智能计费于一体的管理系统。通过自动控制车辆出入、实时统计空余车位、精准计算停车费用等功能，减少人工干预，将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车辆通行效率提升</a:t>
            </a:r>
            <a:r>
              <a:rPr lang="zh-CN" altLang="en-US" sz="1600" b="0" i="0" dirty="0">
                <a:effectLst/>
                <a:latin typeface="PingFang SC"/>
              </a:rPr>
              <a:t>至</a:t>
            </a:r>
            <a:r>
              <a:rPr lang="en-US" altLang="zh-CN" sz="1600" b="0" i="0" dirty="0">
                <a:effectLst/>
                <a:latin typeface="PingFang SC"/>
              </a:rPr>
              <a:t>15</a:t>
            </a:r>
            <a:r>
              <a:rPr lang="zh-CN" altLang="en-US" sz="1600" b="0" i="0" dirty="0">
                <a:effectLst/>
                <a:latin typeface="PingFang SC"/>
              </a:rPr>
              <a:t>秒内完成出入流程，并实现车位利用率从提升以上。系统支持长期用户自助服务和差异化收费标准，</a:t>
            </a:r>
            <a:r>
              <a:rPr lang="zh-CN" altLang="en-US" sz="1600" dirty="0">
                <a:latin typeface="PingFang SC"/>
              </a:rPr>
              <a:t>一定程度上</a:t>
            </a:r>
            <a:r>
              <a:rPr lang="zh-CN" altLang="en-US" sz="1600" dirty="0">
                <a:solidFill>
                  <a:srgbClr val="FF0000"/>
                </a:solidFill>
                <a:latin typeface="PingFang SC"/>
              </a:rPr>
              <a:t>降低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人力成本</a:t>
            </a:r>
            <a:r>
              <a:rPr lang="zh-CN" altLang="en-US" sz="1600" b="0" i="0" dirty="0">
                <a:effectLst/>
                <a:latin typeface="PingFang SC"/>
              </a:rPr>
              <a:t>，同时杜绝现金收费漏洞。通过提供电子支付、车位引导等便捷服务，改善车主停车体验，助力停车场向数字化、规范化转型，符合智慧城市建设的政策导向。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4202" y="994383"/>
            <a:ext cx="1673883" cy="1200584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92493" y="994383"/>
            <a:ext cx="1656539" cy="120058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08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五边形 10"/>
          <p:cNvSpPr/>
          <p:nvPr/>
        </p:nvSpPr>
        <p:spPr>
          <a:xfrm rot="5400000">
            <a:off x="2365725" y="463004"/>
            <a:ext cx="1024535" cy="1868590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>
            <a:outerShdw dist="88900" dir="42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291936" y="886789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1107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kern="0" spc="-150" dirty="0">
                <a:ln w="1905">
                  <a:noFill/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4000" b="1" i="0" u="none" strike="noStrike" kern="0" cap="none" spc="-150" normalizeH="0" baseline="0" noProof="0" dirty="0">
              <a:ln w="1905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26"/>
          <p:cNvSpPr/>
          <p:nvPr/>
        </p:nvSpPr>
        <p:spPr>
          <a:xfrm rot="5400000">
            <a:off x="4792611" y="-233957"/>
            <a:ext cx="1935266" cy="3168354"/>
          </a:xfrm>
          <a:prstGeom prst="homePlate">
            <a:avLst>
              <a:gd name="adj" fmla="val 2892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TextBox 27"/>
          <p:cNvSpPr txBox="1"/>
          <p:nvPr/>
        </p:nvSpPr>
        <p:spPr bwMode="auto">
          <a:xfrm>
            <a:off x="5256189" y="636901"/>
            <a:ext cx="864096" cy="1254065"/>
          </a:xfrm>
          <a:prstGeom prst="rect">
            <a:avLst/>
          </a:prstGeom>
          <a:noFill/>
        </p:spPr>
        <p:txBody>
          <a:bodyPr vert="eaVert" wrap="none">
            <a:prstTxWarp prst="textPlain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kern="0" spc="-150" dirty="0">
              <a:ln w="190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/>
          <p:nvPr/>
        </p:nvSpPr>
        <p:spPr>
          <a:xfrm rot="5400000">
            <a:off x="3659120" y="2407498"/>
            <a:ext cx="4211826" cy="3168355"/>
          </a:xfrm>
          <a:custGeom>
            <a:avLst/>
            <a:gdLst/>
            <a:ahLst/>
            <a:cxnLst/>
            <a:rect l="l" t="t" r="r" b="b"/>
            <a:pathLst>
              <a:path w="4211826" h="3168355">
                <a:moveTo>
                  <a:pt x="283690" y="851398"/>
                </a:moveTo>
                <a:lnTo>
                  <a:pt x="4211826" y="851398"/>
                </a:lnTo>
                <a:lnTo>
                  <a:pt x="4211826" y="1465561"/>
                </a:lnTo>
                <a:lnTo>
                  <a:pt x="500721" y="1465561"/>
                </a:lnTo>
                <a:close/>
                <a:moveTo>
                  <a:pt x="283690" y="2316958"/>
                </a:moveTo>
                <a:lnTo>
                  <a:pt x="500721" y="1702795"/>
                </a:lnTo>
                <a:lnTo>
                  <a:pt x="4211826" y="1702795"/>
                </a:lnTo>
                <a:lnTo>
                  <a:pt x="4211826" y="2316958"/>
                </a:lnTo>
                <a:close/>
                <a:moveTo>
                  <a:pt x="0" y="0"/>
                </a:moveTo>
                <a:lnTo>
                  <a:pt x="4211826" y="0"/>
                </a:lnTo>
                <a:lnTo>
                  <a:pt x="4211826" y="614163"/>
                </a:lnTo>
                <a:lnTo>
                  <a:pt x="217032" y="614163"/>
                </a:lnTo>
                <a:close/>
                <a:moveTo>
                  <a:pt x="0" y="3168355"/>
                </a:moveTo>
                <a:lnTo>
                  <a:pt x="217032" y="2554192"/>
                </a:lnTo>
                <a:lnTo>
                  <a:pt x="4211826" y="2554192"/>
                </a:lnTo>
                <a:lnTo>
                  <a:pt x="4211826" y="31683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TextBox 20"/>
          <p:cNvSpPr txBox="1"/>
          <p:nvPr/>
        </p:nvSpPr>
        <p:spPr>
          <a:xfrm>
            <a:off x="2660274" y="2985155"/>
            <a:ext cx="6284335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0">
                      <a:srgbClr val="0070C0"/>
                    </a:gs>
                    <a:gs pos="37000">
                      <a:srgbClr val="002060"/>
                    </a:gs>
                    <a:gs pos="97000">
                      <a:srgbClr val="0070C0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sz="4800" dirty="0"/>
              <a:t>功能需求</a:t>
            </a:r>
            <a:endParaRPr lang="zh-CN" altLang="en-US" sz="4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0" y="1511895"/>
            <a:ext cx="4857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95" y="2880047"/>
            <a:ext cx="5334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0" y="4176191"/>
            <a:ext cx="5334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71912" y="1708356"/>
            <a:ext cx="6444716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被服务对象。通过系统快速完成停车的全流程操作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35908" y="3168079"/>
            <a:ext cx="8352928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服务对象，主要负责停车场现场的情况，保证停车场的高效运转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879924" y="4464223"/>
            <a:ext cx="6768752" cy="42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服务对象，主要负责系统后台的数据管理和参数设置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2000"/>
                <a:lumOff val="18000"/>
              </a:schemeClr>
            </a:gs>
            <a:gs pos="99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12" y="719807"/>
            <a:ext cx="7391276" cy="5559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024" y="261760"/>
            <a:ext cx="601345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0" y="1367879"/>
            <a:ext cx="20891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6" y="234970"/>
            <a:ext cx="1992802" cy="59784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575791"/>
            <a:ext cx="598164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08" y="1367879"/>
            <a:ext cx="29654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tags/tag1.xml><?xml version="1.0" encoding="utf-8"?>
<p:tagLst xmlns:p="http://schemas.openxmlformats.org/presentationml/2006/main">
  <p:tag name="ISPRING_PRESENTATION_TITLE" val="预览视频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WPS 演示</Application>
  <PresentationFormat>自定义</PresentationFormat>
  <Paragraphs>89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方正准圆简体</vt:lpstr>
      <vt:lpstr>Calibri</vt:lpstr>
      <vt:lpstr>PingFang SC</vt:lpstr>
      <vt:lpstr>Segoe Print</vt:lpstr>
      <vt:lpstr>Arial Unicode MS</vt:lpstr>
      <vt:lpstr>1_Office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预览视频</dc:title>
  <dc:creator>MLOONG</dc:creator>
  <cp:lastModifiedBy>GaoKailong</cp:lastModifiedBy>
  <cp:revision>262</cp:revision>
  <dcterms:created xsi:type="dcterms:W3CDTF">2013-05-08T06:52:00Z</dcterms:created>
  <dcterms:modified xsi:type="dcterms:W3CDTF">2025-05-30T10:49:38Z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2052-11.1.0.9997</vt:lpwstr>
  </property>
</Properties>
</file>